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3"/>
  </p:notesMasterIdLst>
  <p:handoutMasterIdLst>
    <p:handoutMasterId r:id="rId24"/>
  </p:handoutMasterIdLst>
  <p:sldIdLst>
    <p:sldId id="267" r:id="rId10"/>
    <p:sldId id="268" r:id="rId11"/>
    <p:sldId id="269" r:id="rId12"/>
    <p:sldId id="271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67" userDrawn="1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880">
          <p15:clr>
            <a:srgbClr val="A4A3A4"/>
          </p15:clr>
        </p15:guide>
        <p15:guide id="9" orient="horz" pos="1275" userDrawn="1">
          <p15:clr>
            <a:srgbClr val="A4A3A4"/>
          </p15:clr>
        </p15:guide>
        <p15:guide id="10" orient="horz" pos="391" userDrawn="1">
          <p15:clr>
            <a:srgbClr val="A4A3A4"/>
          </p15:clr>
        </p15:guide>
        <p15:guide id="11" pos="204" userDrawn="1">
          <p15:clr>
            <a:srgbClr val="A4A3A4"/>
          </p15:clr>
        </p15:guide>
        <p15:guide id="12" pos="5556" userDrawn="1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pos="113" userDrawn="1">
          <p15:clr>
            <a:srgbClr val="A4A3A4"/>
          </p15:clr>
        </p15:guide>
        <p15:guide id="15" pos="56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FF01"/>
    <a:srgbClr val="FF0101"/>
    <a:srgbClr val="FFC000"/>
    <a:srgbClr val="FF006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76" autoAdjust="0"/>
    <p:restoredTop sz="95501" autoAdjust="0"/>
  </p:normalViewPr>
  <p:slideViewPr>
    <p:cSldViewPr snapToObjects="1">
      <p:cViewPr>
        <p:scale>
          <a:sx n="95" d="100"/>
          <a:sy n="95" d="100"/>
        </p:scale>
        <p:origin x="1602" y="294"/>
      </p:cViewPr>
      <p:guideLst>
        <p:guide orient="horz" pos="3929"/>
        <p:guide orient="horz" pos="2160"/>
        <p:guide orient="horz" pos="3067"/>
        <p:guide orient="horz" pos="4269"/>
        <p:guide orient="horz" pos="3974"/>
        <p:guide pos="2880"/>
        <p:guide orient="horz" pos="1275"/>
        <p:guide orient="horz" pos="391"/>
        <p:guide pos="204"/>
        <p:guide pos="5556"/>
        <p:guide orient="horz" pos="482"/>
        <p:guide pos="113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10DF1-1269-6D4A-9621-A3B8154A2E18}" type="datetimeFigureOut">
              <a:rPr lang="de-DE" smtClean="0">
                <a:latin typeface="Arial" panose="020B0604020202020204" pitchFamily="34" charset="0"/>
              </a:rPr>
              <a:t>07.12.2015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C67F9-0121-424E-BBD0-5352DCCD13D6}" type="slidenum">
              <a:rPr lang="de-DE" smtClean="0">
                <a:latin typeface="Arial" panose="020B0604020202020204" pitchFamily="34" charset="0"/>
              </a:rPr>
              <a:t>‹N›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26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07.12.2015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044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55627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96176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7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692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717580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20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88037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5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434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14.12.2015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Carlo Del Don &amp; 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45901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8012074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3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99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273340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7172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3524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265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30303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66179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98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0024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09820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7931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5152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88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76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20666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77920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55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2216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05893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6456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96478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8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410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75178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634004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231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Carlo Del Don &amp; Pol </a:t>
            </a:r>
            <a:r>
              <a:rPr lang="en-GB" dirty="0" err="1" smtClean="0"/>
              <a:t>Welterr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2132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242492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00549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92358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0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2287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16566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91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351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682289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68599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81041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7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796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063258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61749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88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753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251949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7127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85291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3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201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01807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72069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</a:t>
            </a:r>
            <a:r>
              <a:rPr lang="en-GB" sz="1400" dirty="0" err="1" smtClean="0">
                <a:solidFill>
                  <a:schemeClr val="tx1"/>
                </a:solidFill>
              </a:rPr>
              <a:t>foto</a:t>
            </a:r>
            <a:r>
              <a:rPr lang="en-GB" sz="1400" baseline="0" dirty="0" smtClean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490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513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00031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368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885338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2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Modelling and Simulating</a:t>
            </a:r>
            <a:r>
              <a:rPr lang="en-GB" sz="800" b="1" baseline="0" dirty="0" smtClean="0"/>
              <a:t> S</a:t>
            </a:r>
            <a:r>
              <a:rPr lang="en-GB" sz="800" b="1" dirty="0" smtClean="0"/>
              <a:t>ocial Systems with MATLAB</a:t>
            </a:r>
            <a:endParaRPr lang="en-GB" sz="800" baseline="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34920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58641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78417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2132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02101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85308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9134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Pol Welter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342620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Phase transition in the Intelligent Driver</a:t>
            </a:r>
            <a:br>
              <a:rPr lang="en-US" dirty="0"/>
            </a:br>
            <a:r>
              <a:rPr lang="en-US" dirty="0"/>
              <a:t>Model induced by interaction exponent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Pol Welter</a:t>
            </a:r>
            <a:endParaRPr lang="en-GB" dirty="0"/>
          </a:p>
        </p:txBody>
      </p:sp>
      <p:pic>
        <p:nvPicPr>
          <p:cNvPr id="1027" name="Picture 3" descr="D:\Users\Pol\Documents\ETH\7. Semester\coss\presentation\cov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5846722" cy="321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07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CH" dirty="0" smtClean="0"/>
                  <a:t>Instabilities can be </a:t>
                </a:r>
                <a:r>
                  <a:rPr lang="it-CH" dirty="0" err="1" smtClean="0"/>
                  <a:t>enhanced</a:t>
                </a:r>
                <a:r>
                  <a:rPr lang="it-CH" dirty="0" smtClean="0"/>
                  <a:t> by </a:t>
                </a:r>
                <a:r>
                  <a:rPr lang="it-CH" dirty="0" err="1" smtClean="0"/>
                  <a:t>allowing</a:t>
                </a:r>
                <a:r>
                  <a:rPr lang="it-CH" dirty="0" smtClean="0"/>
                  <a:t> high </a:t>
                </a:r>
                <a:r>
                  <a:rPr lang="it-CH" dirty="0" err="1" smtClean="0"/>
                  <a:t>decelerations</a:t>
                </a:r>
                <a:endParaRPr lang="it-CH" dirty="0" smtClean="0"/>
              </a:p>
              <a:p>
                <a:r>
                  <a:rPr lang="it-CH" dirty="0" err="1" smtClean="0"/>
                  <a:t>But</a:t>
                </a:r>
                <a:r>
                  <a:rPr lang="it-CH" dirty="0" smtClean="0"/>
                  <a:t> high-</a:t>
                </a:r>
                <a14:m>
                  <m:oMath xmlns:m="http://schemas.openxmlformats.org/officeDocument/2006/math">
                    <m:r>
                      <a:rPr lang="it-CH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CH" dirty="0" smtClean="0"/>
                  <a:t> </a:t>
                </a:r>
                <a:r>
                  <a:rPr lang="it-CH" dirty="0" err="1" smtClean="0"/>
                  <a:t>encourages</a:t>
                </a:r>
                <a:r>
                  <a:rPr lang="it-CH" dirty="0" smtClean="0"/>
                  <a:t> hard </a:t>
                </a:r>
                <a:r>
                  <a:rPr lang="it-CH" dirty="0" err="1" smtClean="0"/>
                  <a:t>decelerations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as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well</a:t>
                </a:r>
                <a:r>
                  <a:rPr lang="it-CH" dirty="0" smtClean="0"/>
                  <a:t>!</a:t>
                </a:r>
              </a:p>
              <a:p>
                <a:r>
                  <a:rPr lang="it-CH" dirty="0" smtClean="0"/>
                  <a:t>How come </a:t>
                </a:r>
                <a:r>
                  <a:rPr lang="it-CH" dirty="0" err="1" smtClean="0"/>
                  <a:t>we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still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see</a:t>
                </a:r>
                <a:r>
                  <a:rPr lang="it-CH" dirty="0" smtClean="0"/>
                  <a:t> </a:t>
                </a:r>
                <a:r>
                  <a:rPr lang="it-CH" b="1" dirty="0" err="1" smtClean="0"/>
                  <a:t>better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stability</a:t>
                </a:r>
                <a:r>
                  <a:rPr lang="it-CH" dirty="0" smtClean="0"/>
                  <a:t>?!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2" name="Segnaposto contenu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59" t="-2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olo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LU" dirty="0" err="1"/>
                  <a:t>E</a:t>
                </a:r>
                <a:r>
                  <a:rPr lang="fr-LU" dirty="0" err="1" smtClean="0"/>
                  <a:t>xponent</a:t>
                </a:r>
                <a:r>
                  <a:rPr lang="fr-LU" dirty="0" smtClean="0"/>
                  <a:t> </a:t>
                </a:r>
                <a14:m>
                  <m:oMath xmlns:m="http://schemas.openxmlformats.org/officeDocument/2006/math">
                    <m:r>
                      <a:rPr lang="it-CH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 smtClean="0"/>
                  <a:t> affects stability, but why?</a:t>
                </a:r>
                <a:endParaRPr lang="en-GB" dirty="0"/>
              </a:p>
            </p:txBody>
          </p:sp>
        </mc:Choice>
        <mc:Fallback>
          <p:sp>
            <p:nvSpPr>
              <p:cNvPr id="5" name="Titol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861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http://www.timelinecoverbanner.com/cliparts/wp-content/digital-scrapbooking/neutral-whyyyy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99" y="3886200"/>
            <a:ext cx="2143125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87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443" y="2132856"/>
            <a:ext cx="4911114" cy="2455556"/>
          </a:xfrm>
        </p:spPr>
      </p:pic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smtClean="0"/>
              <a:t>Breaking </a:t>
            </a:r>
            <a:r>
              <a:rPr lang="it-CH" dirty="0" err="1" smtClean="0"/>
              <a:t>behaviour</a:t>
            </a:r>
            <a:endParaRPr lang="en-GB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23850" y="1412776"/>
            <a:ext cx="8496300" cy="204890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Breaking profiles when approaching standing obstacle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Low gamma driver breaks late and </a:t>
            </a:r>
            <a:r>
              <a:rPr lang="en-US" dirty="0" smtClean="0"/>
              <a:t>hard</a:t>
            </a:r>
          </a:p>
          <a:p>
            <a:r>
              <a:rPr lang="en-US" dirty="0" smtClean="0"/>
              <a:t>High gamma driver breaks earlier</a:t>
            </a:r>
          </a:p>
          <a:p>
            <a:pPr lvl="1"/>
            <a:r>
              <a:rPr lang="en-US" dirty="0" smtClean="0"/>
              <a:t>Information about obstacle spreads faster to other drivers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67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contenut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CH" dirty="0" smtClean="0"/>
                  <a:t>IDM </a:t>
                </a:r>
                <a:r>
                  <a:rPr lang="it-CH" dirty="0" err="1" smtClean="0"/>
                  <a:t>allows</a:t>
                </a:r>
                <a:r>
                  <a:rPr lang="it-CH" dirty="0" smtClean="0"/>
                  <a:t> to </a:t>
                </a:r>
                <a:r>
                  <a:rPr lang="it-CH" dirty="0" err="1" smtClean="0"/>
                  <a:t>reproduce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empirical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observations</a:t>
                </a:r>
                <a:r>
                  <a:rPr lang="it-CH" dirty="0" smtClean="0"/>
                  <a:t> of stop-and-go </a:t>
                </a:r>
                <a:r>
                  <a:rPr lang="it-CH" dirty="0" err="1" smtClean="0"/>
                  <a:t>waves</a:t>
                </a:r>
                <a:endParaRPr lang="it-CH" dirty="0" smtClean="0"/>
              </a:p>
              <a:p>
                <a:r>
                  <a:rPr lang="it-CH" dirty="0" err="1" smtClean="0"/>
                  <a:t>Interaction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exponent</a:t>
                </a:r>
                <a:r>
                  <a:rPr lang="it-CH" dirty="0" smtClean="0"/>
                  <a:t> </a:t>
                </a:r>
                <a14:m>
                  <m:oMath xmlns:m="http://schemas.openxmlformats.org/officeDocument/2006/math">
                    <m:r>
                      <a:rPr lang="it-CH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 smtClean="0"/>
                  <a:t> can suppress instabilities</a:t>
                </a:r>
              </a:p>
              <a:p>
                <a:r>
                  <a:rPr lang="it-CH" dirty="0" smtClean="0"/>
                  <a:t>Breaking </a:t>
                </a:r>
                <a:r>
                  <a:rPr lang="it-CH" dirty="0" err="1" smtClean="0"/>
                  <a:t>early</a:t>
                </a:r>
                <a:r>
                  <a:rPr lang="it-CH" dirty="0" smtClean="0"/>
                  <a:t> can mitigate </a:t>
                </a:r>
                <a:r>
                  <a:rPr lang="it-CH" dirty="0" err="1" smtClean="0"/>
                  <a:t>perturbation</a:t>
                </a:r>
                <a:r>
                  <a:rPr lang="it-CH" dirty="0" smtClean="0"/>
                  <a:t>:</a:t>
                </a:r>
              </a:p>
              <a:p>
                <a:pPr lvl="1"/>
                <a:r>
                  <a:rPr lang="en-GB" dirty="0" smtClean="0"/>
                  <a:t>a</a:t>
                </a:r>
                <a:r>
                  <a:rPr lang="it-CH" dirty="0" err="1" smtClean="0"/>
                  <a:t>nticipative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driving</a:t>
                </a:r>
                <a:r>
                  <a:rPr lang="it-CH" dirty="0" smtClean="0"/>
                  <a:t> and breaking </a:t>
                </a:r>
                <a:r>
                  <a:rPr lang="it-CH" dirty="0" err="1" smtClean="0"/>
                  <a:t>avoids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formation</a:t>
                </a:r>
                <a:r>
                  <a:rPr lang="it-CH" dirty="0" smtClean="0"/>
                  <a:t> of </a:t>
                </a:r>
                <a:r>
                  <a:rPr lang="it-CH" dirty="0" err="1" smtClean="0"/>
                  <a:t>traffic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jams</a:t>
                </a:r>
                <a:endParaRPr lang="en-GB" dirty="0"/>
              </a:p>
            </p:txBody>
          </p:sp>
        </mc:Choice>
        <mc:Fallback>
          <p:sp>
            <p:nvSpPr>
              <p:cNvPr id="2" name="Segnaposto contenu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59" t="-2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 smtClean="0"/>
              <a:t>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8752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 smtClean="0"/>
              <a:t>[1] </a:t>
            </a:r>
            <a:r>
              <a:rPr lang="it-CH" dirty="0" err="1" smtClean="0"/>
              <a:t>Nakayama</a:t>
            </a:r>
            <a:r>
              <a:rPr lang="it-CH" dirty="0" smtClean="0"/>
              <a:t> et al. </a:t>
            </a:r>
            <a:r>
              <a:rPr lang="en-GB" dirty="0" smtClean="0"/>
              <a:t>Metastability in </a:t>
            </a:r>
            <a:r>
              <a:rPr lang="en-GB" dirty="0"/>
              <a:t>the formation of an experimental </a:t>
            </a:r>
            <a:r>
              <a:rPr lang="en-GB" dirty="0" err="1"/>
              <a:t>trac</a:t>
            </a:r>
            <a:r>
              <a:rPr lang="en-GB" dirty="0"/>
              <a:t> jam. New Journal of </a:t>
            </a:r>
            <a:r>
              <a:rPr lang="en-GB" dirty="0" smtClean="0"/>
              <a:t>Physics, 11(8</a:t>
            </a:r>
            <a:r>
              <a:rPr lang="en-GB" dirty="0"/>
              <a:t>):083025, 2009</a:t>
            </a:r>
            <a:r>
              <a:rPr lang="en-GB" dirty="0" smtClean="0"/>
              <a:t>.</a:t>
            </a:r>
          </a:p>
          <a:p>
            <a:r>
              <a:rPr lang="it-CH" dirty="0" smtClean="0"/>
              <a:t>[2] </a:t>
            </a:r>
            <a:r>
              <a:rPr lang="en-GB" dirty="0"/>
              <a:t>Martin </a:t>
            </a:r>
            <a:r>
              <a:rPr lang="en-GB" dirty="0" err="1"/>
              <a:t>Treiber</a:t>
            </a:r>
            <a:r>
              <a:rPr lang="en-GB" dirty="0"/>
              <a:t> and Dirk Helbing. Explanation of observed features of </a:t>
            </a:r>
            <a:r>
              <a:rPr lang="en-GB" dirty="0" smtClean="0"/>
              <a:t>self-organization in traffic flow.</a:t>
            </a:r>
            <a:br>
              <a:rPr lang="en-GB" dirty="0" smtClean="0"/>
            </a:br>
            <a:r>
              <a:rPr lang="en-GB" dirty="0" err="1" smtClean="0"/>
              <a:t>arXiv</a:t>
            </a:r>
            <a:r>
              <a:rPr lang="en-GB" dirty="0" smtClean="0"/>
              <a:t> </a:t>
            </a:r>
            <a:r>
              <a:rPr lang="en-GB" dirty="0"/>
              <a:t>preprint </a:t>
            </a:r>
            <a:r>
              <a:rPr lang="en-GB" dirty="0" err="1"/>
              <a:t>cond</a:t>
            </a:r>
            <a:r>
              <a:rPr lang="en-GB" dirty="0"/>
              <a:t>-mat/9901239, 1999.</a:t>
            </a:r>
            <a:endParaRPr lang="en-GB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 err="1" smtClean="0"/>
              <a:t>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3589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Introductio</a:t>
                </a:r>
                <a:r>
                  <a:rPr lang="en-US" dirty="0" smtClean="0"/>
                  <a:t>n</a:t>
                </a:r>
              </a:p>
              <a:p>
                <a:r>
                  <a:rPr lang="en-US" dirty="0" smtClean="0"/>
                  <a:t>Motivation, empirical observations</a:t>
                </a:r>
              </a:p>
              <a:p>
                <a:r>
                  <a:rPr lang="en-US" dirty="0" smtClean="0"/>
                  <a:t>Intelligent Driver Model (IDM)</a:t>
                </a:r>
              </a:p>
              <a:p>
                <a:r>
                  <a:rPr lang="en-US" dirty="0" smtClean="0"/>
                  <a:t>Results</a:t>
                </a:r>
              </a:p>
              <a:p>
                <a:pPr lvl="1"/>
                <a:r>
                  <a:rPr lang="en-US" dirty="0" smtClean="0"/>
                  <a:t>Traffic instabilities</a:t>
                </a:r>
              </a:p>
              <a:p>
                <a:pPr lvl="1"/>
                <a:r>
                  <a:rPr lang="en-US" dirty="0" smtClean="0"/>
                  <a:t>Phase diagram</a:t>
                </a:r>
              </a:p>
              <a:p>
                <a:r>
                  <a:rPr lang="en-US" dirty="0" smtClean="0"/>
                  <a:t>Effects of interaction exponent </a:t>
                </a:r>
                <a14:m>
                  <m:oMath xmlns:m="http://schemas.openxmlformats.org/officeDocument/2006/math">
                    <m:r>
                      <a:rPr lang="it-CH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 smtClean="0"/>
              </a:p>
              <a:p>
                <a:r>
                  <a:rPr lang="en-US" smtClean="0"/>
                  <a:t>Conclusion</a:t>
                </a:r>
                <a:endParaRPr lang="en-US" dirty="0" smtClean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59" t="-2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err="1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3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 to understand traffic dynamics</a:t>
            </a:r>
          </a:p>
          <a:p>
            <a:r>
              <a:rPr lang="en-US" dirty="0" smtClean="0"/>
              <a:t>Existing computer models can emulate emergence of stop-and-go waves</a:t>
            </a:r>
          </a:p>
          <a:p>
            <a:r>
              <a:rPr lang="en-US" dirty="0" smtClean="0"/>
              <a:t>How do acceleration and breaking strategies affect traffic stability?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4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err="1" smtClean="0"/>
              <a:t>Experimental</a:t>
            </a:r>
            <a:r>
              <a:rPr lang="fr-LU" dirty="0" smtClean="0"/>
              <a:t> observation of </a:t>
            </a:r>
            <a:r>
              <a:rPr lang="fr-LU" dirty="0" err="1" smtClean="0"/>
              <a:t>instability</a:t>
            </a:r>
            <a:endParaRPr lang="en-US" dirty="0"/>
          </a:p>
        </p:txBody>
      </p:sp>
      <p:pic>
        <p:nvPicPr>
          <p:cNvPr id="10" name="Traffic_Jam_without_bottleneck_-_experimental_evidence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83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2815" y="1592714"/>
            <a:ext cx="5656262" cy="4210050"/>
          </a:xfrm>
        </p:spPr>
      </p:pic>
      <p:sp>
        <p:nvSpPr>
          <p:cNvPr id="11" name="CasellaDiTesto 10"/>
          <p:cNvSpPr txBox="1"/>
          <p:nvPr/>
        </p:nvSpPr>
        <p:spPr>
          <a:xfrm>
            <a:off x="2889877" y="5896355"/>
            <a:ext cx="3364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200" dirty="0" err="1" smtClean="0"/>
              <a:t>Nakayama</a:t>
            </a:r>
            <a:r>
              <a:rPr lang="it-CH" sz="1200" dirty="0" smtClean="0"/>
              <a:t> et al. New Journal of </a:t>
            </a:r>
            <a:r>
              <a:rPr lang="it-CH" sz="1200" dirty="0" err="1" smtClean="0"/>
              <a:t>Phys</a:t>
            </a:r>
            <a:r>
              <a:rPr lang="it-CH" sz="1200" dirty="0" smtClean="0"/>
              <a:t>. 2009 [1]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937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arrotondato 7"/>
          <p:cNvSpPr/>
          <p:nvPr/>
        </p:nvSpPr>
        <p:spPr>
          <a:xfrm>
            <a:off x="4932040" y="2420888"/>
            <a:ext cx="1944216" cy="864096"/>
          </a:xfrm>
          <a:prstGeom prst="roundRect">
            <a:avLst/>
          </a:prstGeom>
          <a:solidFill>
            <a:srgbClr val="1FFF0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arrotondato 6"/>
          <p:cNvSpPr/>
          <p:nvPr/>
        </p:nvSpPr>
        <p:spPr>
          <a:xfrm>
            <a:off x="3203848" y="2420888"/>
            <a:ext cx="1368152" cy="864096"/>
          </a:xfrm>
          <a:prstGeom prst="roundRect">
            <a:avLst/>
          </a:prstGeom>
          <a:solidFill>
            <a:srgbClr val="FF010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tangolo arrotondato 8"/>
          <p:cNvSpPr/>
          <p:nvPr/>
        </p:nvSpPr>
        <p:spPr>
          <a:xfrm>
            <a:off x="755576" y="4265560"/>
            <a:ext cx="2160240" cy="429440"/>
          </a:xfrm>
          <a:prstGeom prst="roundRect">
            <a:avLst/>
          </a:prstGeom>
          <a:solidFill>
            <a:srgbClr val="FF010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tangolo arrotondato 9"/>
          <p:cNvSpPr/>
          <p:nvPr/>
        </p:nvSpPr>
        <p:spPr>
          <a:xfrm>
            <a:off x="745621" y="4695000"/>
            <a:ext cx="2145308" cy="431350"/>
          </a:xfrm>
          <a:prstGeom prst="roundRect">
            <a:avLst/>
          </a:prstGeom>
          <a:solidFill>
            <a:srgbClr val="1FFF01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Set of differential equations describe motion of vehicles: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CH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CH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CH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it-CH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CH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CH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CH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CH" b="0" i="1" dirty="0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p>
                          </m:sSup>
                          <m:r>
                            <a:rPr lang="it-CH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CH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CH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CH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CH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CH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it-CH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CH" b="0" i="0" dirty="0" smtClean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CH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CH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it-CH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it-CH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CH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it-CH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: desired gap</a:t>
                </a:r>
              </a:p>
              <a:p>
                <a:endParaRPr lang="en-US" dirty="0"/>
              </a:p>
              <a:p>
                <a:r>
                  <a:rPr lang="en-US" dirty="0" smtClean="0"/>
                  <a:t>Free road term limits velocity to speed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CH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CH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Interaction term enforces desired gap between vehicles</a:t>
                </a:r>
              </a:p>
              <a:p>
                <a:endParaRPr lang="en-US" dirty="0"/>
              </a:p>
              <a:p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Model introduced by </a:t>
                </a:r>
                <a:r>
                  <a:rPr lang="en-US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Treiber</a:t>
                </a:r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et al. [2]</a:t>
                </a: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59" t="-20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smtClean="0"/>
              <a:t>Intelligent Driver </a:t>
            </a:r>
            <a:r>
              <a:rPr lang="fr-LU" dirty="0" smtClean="0"/>
              <a:t>Model (IDM)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3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err="1" smtClean="0"/>
              <a:t>Simulated</a:t>
            </a:r>
            <a:r>
              <a:rPr lang="fr-LU" dirty="0" smtClean="0"/>
              <a:t> </a:t>
            </a:r>
            <a:r>
              <a:rPr lang="fr-LU" dirty="0" err="1" smtClean="0"/>
              <a:t>traffic</a:t>
            </a:r>
            <a:r>
              <a:rPr lang="fr-LU" dirty="0" smtClean="0"/>
              <a:t> </a:t>
            </a:r>
            <a:r>
              <a:rPr lang="fr-LU" dirty="0" err="1" smtClean="0"/>
              <a:t>instability</a:t>
            </a:r>
            <a:endParaRPr lang="en-US" dirty="0"/>
          </a:p>
        </p:txBody>
      </p:sp>
      <p:pic>
        <p:nvPicPr>
          <p:cNvPr id="6" name="stop_and_go_waves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1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648" y="1143002"/>
            <a:ext cx="6336704" cy="4752528"/>
          </a:xfrm>
        </p:spPr>
      </p:pic>
    </p:spTree>
    <p:extLst>
      <p:ext uri="{BB962C8B-B14F-4D97-AF65-F5344CB8AC3E}">
        <p14:creationId xmlns:p14="http://schemas.microsoft.com/office/powerpoint/2010/main" val="384346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CH" dirty="0" err="1" smtClean="0"/>
              <a:t>Traffic</a:t>
            </a:r>
            <a:r>
              <a:rPr lang="it-CH" dirty="0" smtClean="0"/>
              <a:t> flow </a:t>
            </a:r>
            <a:r>
              <a:rPr lang="it-CH" dirty="0" err="1" smtClean="0"/>
              <a:t>initially</a:t>
            </a:r>
            <a:r>
              <a:rPr lang="it-CH" dirty="0" smtClean="0"/>
              <a:t> </a:t>
            </a:r>
            <a:r>
              <a:rPr lang="it-CH" dirty="0" err="1" smtClean="0"/>
              <a:t>evolves</a:t>
            </a:r>
            <a:r>
              <a:rPr lang="it-CH" dirty="0" smtClean="0"/>
              <a:t> </a:t>
            </a:r>
            <a:r>
              <a:rPr lang="it-CH" dirty="0" err="1" smtClean="0"/>
              <a:t>homogeneously</a:t>
            </a:r>
            <a:endParaRPr lang="it-CH" dirty="0"/>
          </a:p>
          <a:p>
            <a:r>
              <a:rPr lang="it-CH" dirty="0" err="1" smtClean="0"/>
              <a:t>Spontaneous</a:t>
            </a:r>
            <a:r>
              <a:rPr lang="it-CH" dirty="0" smtClean="0"/>
              <a:t> rise of the </a:t>
            </a:r>
            <a:r>
              <a:rPr lang="it-CH" dirty="0" err="1" smtClean="0"/>
              <a:t>instabilities</a:t>
            </a:r>
            <a:r>
              <a:rPr lang="it-CH" dirty="0" smtClean="0"/>
              <a:t>  </a:t>
            </a:r>
          </a:p>
          <a:p>
            <a:r>
              <a:rPr lang="it-CH" dirty="0" err="1" smtClean="0"/>
              <a:t>Instabilities</a:t>
            </a:r>
            <a:r>
              <a:rPr lang="it-CH" dirty="0" smtClean="0"/>
              <a:t> </a:t>
            </a:r>
            <a:r>
              <a:rPr lang="it-CH" dirty="0" err="1" smtClean="0"/>
              <a:t>manifest</a:t>
            </a:r>
            <a:r>
              <a:rPr lang="it-CH" dirty="0" smtClean="0"/>
              <a:t> in the </a:t>
            </a:r>
            <a:r>
              <a:rPr lang="it-CH" dirty="0" err="1" smtClean="0"/>
              <a:t>form</a:t>
            </a:r>
            <a:r>
              <a:rPr lang="it-CH" dirty="0" smtClean="0"/>
              <a:t> of stop-and-go </a:t>
            </a:r>
            <a:r>
              <a:rPr lang="it-CH" dirty="0" err="1" smtClean="0"/>
              <a:t>waves</a:t>
            </a:r>
            <a:endParaRPr lang="it-CH" dirty="0" smtClean="0"/>
          </a:p>
          <a:p>
            <a:r>
              <a:rPr lang="it-CH" dirty="0" smtClean="0"/>
              <a:t>Stop-and-go </a:t>
            </a:r>
            <a:r>
              <a:rPr lang="it-CH" dirty="0" err="1" smtClean="0"/>
              <a:t>waves</a:t>
            </a:r>
            <a:r>
              <a:rPr lang="it-CH" dirty="0" smtClean="0"/>
              <a:t> </a:t>
            </a:r>
            <a:r>
              <a:rPr lang="it-CH" dirty="0" err="1" smtClean="0"/>
              <a:t>travel</a:t>
            </a:r>
            <a:r>
              <a:rPr lang="it-CH" dirty="0" smtClean="0"/>
              <a:t> opposite to the </a:t>
            </a:r>
            <a:r>
              <a:rPr lang="it-CH" dirty="0" err="1" smtClean="0"/>
              <a:t>vehicle</a:t>
            </a:r>
            <a:r>
              <a:rPr lang="it-CH" dirty="0" smtClean="0"/>
              <a:t> flow</a:t>
            </a:r>
          </a:p>
          <a:p>
            <a:r>
              <a:rPr lang="it-CH" dirty="0" err="1" smtClean="0"/>
              <a:t>Instability</a:t>
            </a:r>
            <a:r>
              <a:rPr lang="it-CH" dirty="0"/>
              <a:t> </a:t>
            </a:r>
            <a:r>
              <a:rPr lang="it-CH" dirty="0" err="1" smtClean="0"/>
              <a:t>is</a:t>
            </a:r>
            <a:r>
              <a:rPr lang="it-CH" dirty="0" smtClean="0"/>
              <a:t> </a:t>
            </a:r>
            <a:r>
              <a:rPr lang="it-CH" dirty="0" err="1" smtClean="0"/>
              <a:t>equilibrium</a:t>
            </a:r>
            <a:r>
              <a:rPr lang="it-CH" dirty="0" smtClean="0"/>
              <a:t> </a:t>
            </a:r>
            <a:r>
              <a:rPr lang="it-CH" dirty="0" err="1" smtClean="0"/>
              <a:t>condition</a:t>
            </a:r>
            <a:endParaRPr lang="en-GB" dirty="0"/>
          </a:p>
        </p:txBody>
      </p:sp>
      <p:pic>
        <p:nvPicPr>
          <p:cNvPr id="9" name="Segnaposto contenuto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63" y="1916832"/>
            <a:ext cx="4103687" cy="2462212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LU" dirty="0" err="1" smtClean="0"/>
              <a:t>Simulated</a:t>
            </a:r>
            <a:r>
              <a:rPr lang="fr-LU" dirty="0" smtClean="0"/>
              <a:t> </a:t>
            </a:r>
            <a:r>
              <a:rPr lang="fr-LU" dirty="0" err="1" smtClean="0"/>
              <a:t>traffic</a:t>
            </a:r>
            <a:r>
              <a:rPr lang="fr-LU" dirty="0" smtClean="0"/>
              <a:t> </a:t>
            </a:r>
            <a:r>
              <a:rPr lang="fr-LU" dirty="0" err="1" smtClean="0"/>
              <a:t>instability</a:t>
            </a:r>
            <a:endParaRPr lang="en-US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5539101" y="4345643"/>
            <a:ext cx="2704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1400" dirty="0" err="1" smtClean="0"/>
              <a:t>Spatio-temporal</a:t>
            </a:r>
            <a:r>
              <a:rPr lang="it-CH" sz="1400" dirty="0" smtClean="0"/>
              <a:t> </a:t>
            </a:r>
            <a:r>
              <a:rPr lang="it-CH" sz="1400" dirty="0" err="1" smtClean="0"/>
              <a:t>representation</a:t>
            </a:r>
            <a:r>
              <a:rPr lang="it-CH" sz="1400" dirty="0" smtClean="0"/>
              <a:t> of </a:t>
            </a:r>
            <a:r>
              <a:rPr lang="it-CH" sz="1400" dirty="0" err="1" smtClean="0"/>
              <a:t>velocity</a:t>
            </a:r>
            <a:r>
              <a:rPr lang="it-CH" sz="1400" dirty="0" smtClean="0"/>
              <a:t> </a:t>
            </a:r>
            <a:r>
              <a:rPr lang="it-CH" sz="1400" dirty="0" err="1" smtClean="0"/>
              <a:t>distribution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495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23850" y="2024063"/>
                <a:ext cx="4464174" cy="42132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CH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CH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CH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it-CH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it-CH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CH" i="1" dirty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it-CH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CH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CH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CH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CH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CH" i="1" dirty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p>
                          </m:sSup>
                          <m:r>
                            <a:rPr lang="it-CH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CH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CH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CH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CH" dirty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CH" i="1" dirty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Increase </a:t>
                </a:r>
                <a14:m>
                  <m:oMath xmlns:m="http://schemas.openxmlformats.org/officeDocument/2006/math">
                    <m:r>
                      <a:rPr lang="it-CH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 suppresses instabilities</a:t>
                </a:r>
              </a:p>
              <a:p>
                <a:r>
                  <a:rPr lang="en-US" dirty="0" smtClean="0"/>
                  <a:t>Here critical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CH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CH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CH" b="0" i="1" smtClean="0">
                        <a:latin typeface="Cambria Math" panose="02040503050406030204" pitchFamily="18" charset="0"/>
                      </a:rPr>
                      <m:t>≈2.5</m:t>
                    </m:r>
                  </m:oMath>
                </a14:m>
                <a:endParaRPr lang="it-CH" b="0" dirty="0" smtClean="0"/>
              </a:p>
              <a:p>
                <a:pPr lvl="1"/>
                <a:r>
                  <a:rPr lang="it-CH" b="0" dirty="0" err="1" smtClean="0"/>
                  <a:t>Independent</a:t>
                </a:r>
                <a:r>
                  <a:rPr lang="it-CH" b="0" dirty="0" smtClean="0"/>
                  <a:t> on road </a:t>
                </a:r>
                <a:r>
                  <a:rPr lang="it-CH" b="0" dirty="0" err="1" smtClean="0"/>
                  <a:t>length</a:t>
                </a:r>
                <a:endParaRPr lang="it-CH" b="0" dirty="0" smtClean="0"/>
              </a:p>
              <a:p>
                <a:r>
                  <a:rPr lang="en-US" dirty="0"/>
                  <a:t>M</a:t>
                </a:r>
                <a:r>
                  <a:rPr lang="en-US" dirty="0" smtClean="0"/>
                  <a:t>easure for instability:</a:t>
                </a:r>
              </a:p>
              <a:p>
                <a:pPr lvl="1"/>
                <a:r>
                  <a:rPr lang="en-US" dirty="0" smtClean="0"/>
                  <a:t>variance of velocity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3850" y="2024063"/>
                <a:ext cx="4464174" cy="4213225"/>
              </a:xfrm>
              <a:blipFill rotWithShape="0">
                <a:blip r:embed="rId2"/>
                <a:stretch>
                  <a:fillRect l="-137" r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503" y="1765915"/>
            <a:ext cx="3657607" cy="274320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LU" dirty="0" smtClean="0"/>
                  <a:t>Interaction </a:t>
                </a:r>
                <a:r>
                  <a:rPr lang="fr-LU" dirty="0" err="1" smtClean="0"/>
                  <a:t>exponent</a:t>
                </a:r>
                <a:r>
                  <a:rPr lang="fr-LU" dirty="0" smtClean="0"/>
                  <a:t> </a:t>
                </a:r>
                <a14:m>
                  <m:oMath xmlns:m="http://schemas.openxmlformats.org/officeDocument/2006/math">
                    <m:r>
                      <a:rPr lang="it-CH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861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/>
              <p:cNvSpPr txBox="1"/>
              <p:nvPr/>
            </p:nvSpPr>
            <p:spPr>
              <a:xfrm>
                <a:off x="5539101" y="4509120"/>
                <a:ext cx="2704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CH" sz="1400" dirty="0" err="1" smtClean="0"/>
                  <a:t>Traffic</a:t>
                </a:r>
                <a:r>
                  <a:rPr lang="it-CH" sz="1400" dirty="0" smtClean="0"/>
                  <a:t> </a:t>
                </a:r>
                <a:r>
                  <a:rPr lang="it-CH" sz="1400" dirty="0" err="1" smtClean="0"/>
                  <a:t>inhomogeneity</a:t>
                </a:r>
                <a:r>
                  <a:rPr lang="it-CH" sz="1400" dirty="0" smtClean="0"/>
                  <a:t> </a:t>
                </a:r>
                <a:r>
                  <a:rPr lang="it-CH" sz="1400" dirty="0" err="1" smtClean="0"/>
                  <a:t>as</a:t>
                </a:r>
                <a:r>
                  <a:rPr lang="it-CH" sz="1400" dirty="0" smtClean="0"/>
                  <a:t> a </a:t>
                </a:r>
                <a:r>
                  <a:rPr lang="it-CH" sz="1400" dirty="0" err="1" smtClean="0"/>
                  <a:t>function</a:t>
                </a:r>
                <a:r>
                  <a:rPr lang="it-CH" sz="1400" dirty="0" smtClean="0"/>
                  <a:t> of </a:t>
                </a:r>
                <a14:m>
                  <m:oMath xmlns:m="http://schemas.openxmlformats.org/officeDocument/2006/math">
                    <m:r>
                      <a:rPr lang="it-CH" sz="1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GB" sz="1400" dirty="0"/>
              </a:p>
            </p:txBody>
          </p:sp>
        </mc:Choice>
        <mc:Fallback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101" y="4509120"/>
                <a:ext cx="2704557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677" t="-2326" b="-10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arrotondato 10"/>
          <p:cNvSpPr/>
          <p:nvPr/>
        </p:nvSpPr>
        <p:spPr>
          <a:xfrm>
            <a:off x="4355976" y="2024063"/>
            <a:ext cx="230075" cy="2528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nettore 2 12"/>
          <p:cNvCxnSpPr>
            <a:endCxn id="11" idx="0"/>
          </p:cNvCxnSpPr>
          <p:nvPr/>
        </p:nvCxnSpPr>
        <p:spPr>
          <a:xfrm>
            <a:off x="4154003" y="1700808"/>
            <a:ext cx="317011" cy="323255"/>
          </a:xfrm>
          <a:prstGeom prst="straightConnector1">
            <a:avLst/>
          </a:prstGeom>
          <a:ln w="3810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6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503" y="1765915"/>
            <a:ext cx="3657607" cy="274320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19.10.2015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Carlo Del Don &amp; Pol Welterr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LU" dirty="0" smtClean="0"/>
                  <a:t>Interaction </a:t>
                </a:r>
                <a:r>
                  <a:rPr lang="fr-LU" dirty="0" err="1" smtClean="0"/>
                  <a:t>exponent</a:t>
                </a:r>
                <a:r>
                  <a:rPr lang="fr-LU" dirty="0" smtClean="0"/>
                  <a:t> </a:t>
                </a:r>
                <a14:m>
                  <m:oMath xmlns:m="http://schemas.openxmlformats.org/officeDocument/2006/math">
                    <m:r>
                      <a:rPr lang="it-CH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dirty="0" smtClean="0"/>
                  <a:t>: phase diagram</a:t>
                </a:r>
                <a:endParaRPr lang="en-US" dirty="0"/>
              </a:p>
            </p:txBody>
          </p:sp>
        </mc:Choice>
        <mc:Fallback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861" t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23850" y="2024063"/>
                <a:ext cx="4464174" cy="421322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CH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CH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CH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it-CH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it-CH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CH" i="1" dirty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it-CH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CH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it-CH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CH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CH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CH" i="1" dirty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p>
                          </m:sSup>
                          <m:r>
                            <a:rPr lang="it-CH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CH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CH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CH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CH" dirty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it-CH" i="1" dirty="0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it-CH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CH" i="1" dirty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it-CH" dirty="0" err="1" smtClean="0"/>
                  <a:t>Vehicle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density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also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known</a:t>
                </a:r>
                <a:r>
                  <a:rPr lang="it-CH" dirty="0" smtClean="0"/>
                  <a:t> to </a:t>
                </a:r>
                <a:r>
                  <a:rPr lang="it-CH" dirty="0" err="1" smtClean="0"/>
                  <a:t>affect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stability</a:t>
                </a:r>
                <a:endParaRPr lang="it-CH" dirty="0" smtClean="0"/>
              </a:p>
              <a:p>
                <a:r>
                  <a:rPr lang="it-CH" dirty="0" smtClean="0"/>
                  <a:t>Can trace </a:t>
                </a:r>
                <a:r>
                  <a:rPr lang="it-CH" dirty="0" err="1" smtClean="0"/>
                  <a:t>phase</a:t>
                </a:r>
                <a:r>
                  <a:rPr lang="it-CH" dirty="0" smtClean="0"/>
                  <a:t> </a:t>
                </a:r>
                <a:r>
                  <a:rPr lang="it-CH" dirty="0" err="1" smtClean="0"/>
                  <a:t>boundary</a:t>
                </a:r>
                <a:r>
                  <a:rPr lang="it-CH" dirty="0" smtClean="0"/>
                  <a:t> curve</a:t>
                </a:r>
                <a:endParaRPr lang="en-US" dirty="0" smtClean="0"/>
              </a:p>
            </p:txBody>
          </p:sp>
        </mc:Choice>
        <mc:Fallback>
          <p:sp>
            <p:nvSpPr>
              <p:cNvPr id="11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23850" y="2024063"/>
                <a:ext cx="4464174" cy="4213225"/>
              </a:xfrm>
              <a:blipFill rotWithShape="0">
                <a:blip r:embed="rId4"/>
                <a:stretch>
                  <a:fillRect l="-1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tangolo arrotondato 11"/>
          <p:cNvSpPr/>
          <p:nvPr/>
        </p:nvSpPr>
        <p:spPr>
          <a:xfrm>
            <a:off x="4355976" y="2024063"/>
            <a:ext cx="230075" cy="2528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nettore 2 12"/>
          <p:cNvCxnSpPr>
            <a:endCxn id="12" idx="0"/>
          </p:cNvCxnSpPr>
          <p:nvPr/>
        </p:nvCxnSpPr>
        <p:spPr>
          <a:xfrm>
            <a:off x="4154003" y="1700808"/>
            <a:ext cx="317011" cy="323255"/>
          </a:xfrm>
          <a:prstGeom prst="straightConnector1">
            <a:avLst/>
          </a:prstGeom>
          <a:ln w="3810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/>
              <p:cNvSpPr txBox="1"/>
              <p:nvPr/>
            </p:nvSpPr>
            <p:spPr>
              <a:xfrm>
                <a:off x="5233067" y="4509120"/>
                <a:ext cx="33166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CH" sz="1400" dirty="0" smtClean="0"/>
                  <a:t>Phase </a:t>
                </a:r>
                <a:r>
                  <a:rPr lang="it-CH" sz="1400" dirty="0" err="1" smtClean="0"/>
                  <a:t>diagram</a:t>
                </a:r>
                <a:r>
                  <a:rPr lang="it-CH" sz="1400" dirty="0" smtClean="0"/>
                  <a:t> of </a:t>
                </a:r>
                <a14:m>
                  <m:oMath xmlns:m="http://schemas.openxmlformats.org/officeDocument/2006/math">
                    <m:r>
                      <a:rPr lang="it-CH" sz="1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1400" dirty="0" smtClean="0"/>
                  <a:t> VS vehicle density</a:t>
                </a:r>
                <a:endParaRPr lang="en-GB" sz="1400" dirty="0"/>
              </a:p>
            </p:txBody>
          </p:sp>
        </mc:Choice>
        <mc:Fallback>
          <p:sp>
            <p:nvSpPr>
              <p:cNvPr id="14" name="CasellaDiTes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067" y="4509120"/>
                <a:ext cx="3316626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550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161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4zu3_en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4zu3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3.xml><?xml version="1.0" encoding="utf-8"?>
<a:theme xmlns:a="http://schemas.openxmlformats.org/drawingml/2006/main" name="eth_praesentation_4zu3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4.xml><?xml version="1.0" encoding="utf-8"?>
<a:theme xmlns:a="http://schemas.openxmlformats.org/drawingml/2006/main" name="3_eth_praesentation_4zu3_ETH1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5.xml><?xml version="1.0" encoding="utf-8"?>
<a:theme xmlns:a="http://schemas.openxmlformats.org/drawingml/2006/main" name="eth_praesentation_4zu3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6.xml><?xml version="1.0" encoding="utf-8"?>
<a:theme xmlns:a="http://schemas.openxmlformats.org/drawingml/2006/main" name="eth_praesentation_4zu3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7.xml><?xml version="1.0" encoding="utf-8"?>
<a:theme xmlns:a="http://schemas.openxmlformats.org/drawingml/2006/main" name="eth_praesentation_4zu3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8.xml><?xml version="1.0" encoding="utf-8"?>
<a:theme xmlns:a="http://schemas.openxmlformats.org/drawingml/2006/main" name="eth_praesentation_4zu3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9.xml><?xml version="1.0" encoding="utf-8"?>
<a:theme xmlns:a="http://schemas.openxmlformats.org/drawingml/2006/main" name="eth_praesentation_4zu3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eth_praesentation_4zu3_en</Template>
  <TotalTime>991</TotalTime>
  <Words>379</Words>
  <Application>Microsoft Office PowerPoint</Application>
  <PresentationFormat>Presentazione su schermo (4:3)</PresentationFormat>
  <Paragraphs>98</Paragraphs>
  <Slides>13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9</vt:i4>
      </vt:variant>
      <vt:variant>
        <vt:lpstr>Titoli diapositive</vt:lpstr>
      </vt:variant>
      <vt:variant>
        <vt:i4>13</vt:i4>
      </vt:variant>
    </vt:vector>
  </HeadingPairs>
  <TitlesOfParts>
    <vt:vector size="25" baseType="lpstr">
      <vt:lpstr>Arial</vt:lpstr>
      <vt:lpstr>Cambria Math</vt:lpstr>
      <vt:lpstr>Wingdings</vt:lpstr>
      <vt:lpstr>eth_praesentation_4zu3_en</vt:lpstr>
      <vt:lpstr>eth_praesentation_4zu3_ETH2</vt:lpstr>
      <vt:lpstr>eth_praesentation_4zu3_ETH3</vt:lpstr>
      <vt:lpstr>3_eth_praesentation_4zu3_ETH1</vt:lpstr>
      <vt:lpstr>eth_praesentation_4zu3_ETH5</vt:lpstr>
      <vt:lpstr>eth_praesentation_4zu3_ETH6</vt:lpstr>
      <vt:lpstr>eth_praesentation_4zu3_ETH7</vt:lpstr>
      <vt:lpstr>eth_praesentation_4zu3_ETH8</vt:lpstr>
      <vt:lpstr>eth_praesentation_4zu3_ETH9</vt:lpstr>
      <vt:lpstr>Phase transition in the Intelligent Driver Model induced by interaction exponent</vt:lpstr>
      <vt:lpstr>Overview</vt:lpstr>
      <vt:lpstr>Introduction</vt:lpstr>
      <vt:lpstr>Experimental observation of instability</vt:lpstr>
      <vt:lpstr>Intelligent Driver Model (IDM)</vt:lpstr>
      <vt:lpstr>Simulated traffic instability</vt:lpstr>
      <vt:lpstr>Simulated traffic instability</vt:lpstr>
      <vt:lpstr>Interaction exponent γ</vt:lpstr>
      <vt:lpstr>Interaction exponent γ: phase diagram</vt:lpstr>
      <vt:lpstr>Exponent γ affects stability, but why?</vt:lpstr>
      <vt:lpstr>Breaking behaviour</vt:lpstr>
      <vt:lpstr>Conclusions</vt:lpstr>
      <vt:lpstr>References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 Welter</dc:creator>
  <cp:lastModifiedBy>Carlo Del Don</cp:lastModifiedBy>
  <cp:revision>48</cp:revision>
  <cp:lastPrinted>2013-06-08T11:22:51Z</cp:lastPrinted>
  <dcterms:created xsi:type="dcterms:W3CDTF">2015-10-03T12:35:21Z</dcterms:created>
  <dcterms:modified xsi:type="dcterms:W3CDTF">2015-12-07T15:54:29Z</dcterms:modified>
</cp:coreProperties>
</file>